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Medium" panose="020B0503050203000203" pitchFamily="34" charset="0"/>
      <p:regular r:id="rId13"/>
      <p:italic r:id="rId14"/>
    </p:embeddedFont>
    <p:embeddedFont>
      <p:font typeface="Roboto" panose="02000000000000000000" pitchFamily="2" charset="0"/>
      <p:regular r:id="rId15"/>
      <p:bold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619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Краткая история больших языковых моделей: от ELIZA до GPT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Путешествие от простых чат-ботов к революционным ИИ-системам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23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229" y="3017639"/>
            <a:ext cx="13245941" cy="1236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Заключение: от простых правил к интеллектуальным ассистентам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2229" y="4550331"/>
            <a:ext cx="4283393" cy="2150388"/>
          </a:xfrm>
          <a:prstGeom prst="roundRect">
            <a:avLst>
              <a:gd name="adj" fmla="val 1380"/>
            </a:avLst>
          </a:prstGeom>
          <a:solidFill>
            <a:srgbClr val="FFBC8F"/>
          </a:solidFill>
          <a:ln/>
        </p:spPr>
      </p:sp>
      <p:sp>
        <p:nvSpPr>
          <p:cNvPr id="5" name="Text 2"/>
          <p:cNvSpPr/>
          <p:nvPr/>
        </p:nvSpPr>
        <p:spPr>
          <a:xfrm>
            <a:off x="889992" y="4748093"/>
            <a:ext cx="2966799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Путь инноваций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889992" y="5237559"/>
            <a:ext cx="3887867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 ELIZA до GPT — история постоянных прорывов и преодоления технических барьеров за 60 лет развития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73385" y="4550331"/>
            <a:ext cx="4283512" cy="2150388"/>
          </a:xfrm>
          <a:prstGeom prst="roundRect">
            <a:avLst>
              <a:gd name="adj" fmla="val 138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5371148" y="4748093"/>
            <a:ext cx="3739396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Трансформация общества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371148" y="5237559"/>
            <a:ext cx="3887986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Большие языковые модели кардинально меняют наше взаимодействие с информацией и технологиями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54659" y="4550331"/>
            <a:ext cx="4283393" cy="2150388"/>
          </a:xfrm>
          <a:prstGeom prst="roundRect">
            <a:avLst>
              <a:gd name="adj" fmla="val 1380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9852422" y="4748093"/>
            <a:ext cx="2966799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Взгляд в будущее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52422" y="5237559"/>
            <a:ext cx="3887867" cy="1265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Следующий этап — ещё более мощные, этичные и универсальные ИИ-системы, способные решать глобальные проблемы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88814" y="7145536"/>
            <a:ext cx="1294935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находимся только в начале эпохи искусственного интеллекта. Лучшее ещё впереди.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92229" y="6923127"/>
            <a:ext cx="22860" cy="761167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519" y="598765"/>
            <a:ext cx="7619762" cy="2041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Ранние эксперименты: 1960-е — ELIZA и первые чат-боты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8519" y="2966680"/>
            <a:ext cx="3701058" cy="2775704"/>
          </a:xfrm>
          <a:prstGeom prst="roundRect">
            <a:avLst>
              <a:gd name="adj" fmla="val 117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66165" y="3184327"/>
            <a:ext cx="3265765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1966: Рождение ELIZA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466165" y="4131231"/>
            <a:ext cx="3265765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Джозеф Вейценбаум создал программу, имитирующую психотерапевта с помощью простых шаблонов и правил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223" y="2966680"/>
            <a:ext cx="3701058" cy="2775704"/>
          </a:xfrm>
          <a:prstGeom prst="roundRect">
            <a:avLst>
              <a:gd name="adj" fmla="val 1177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84869" y="3184327"/>
            <a:ext cx="3265765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Принцип работы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0384869" y="3723084"/>
            <a:ext cx="3265765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ELIZA не понимала смысл, но переформулировала фразы пользователя в виде вопросов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8519" y="5960031"/>
            <a:ext cx="7619762" cy="1670804"/>
          </a:xfrm>
          <a:prstGeom prst="roundRect">
            <a:avLst>
              <a:gd name="adj" fmla="val 1955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466165" y="6177677"/>
            <a:ext cx="3266242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Значение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6466165" y="6716435"/>
            <a:ext cx="7184469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Показала потенциал компьютерного диалога и заложила основы для будущих разработок в NLP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14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799" y="3271480"/>
            <a:ext cx="12668607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Статистические модели и цепи Маркова: 1980-1990-е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0799" y="4365427"/>
            <a:ext cx="2917746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Основы теории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80799" y="4924544"/>
            <a:ext cx="6397109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1906 году Андрей Марков заложил математические основы для предсказания последовательностей событий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0799" y="5722025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Цепи Маркова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0799" y="6101239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Вероятностные модели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0799" y="6480453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Статистический анализ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60112" y="4365427"/>
            <a:ext cx="3779044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Практическое применение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560112" y="4924544"/>
            <a:ext cx="6397109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1980-90-е годы: широкое использование n-грамм и скрытых марковских моделей (HMM)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60112" y="5722025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Обработка речи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60112" y="6101239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текста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60112" y="6480453"/>
            <a:ext cx="639710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Частотный анализ слов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80799" y="7078385"/>
            <a:ext cx="132688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Ограничение: модели учитывали только локальный контекст и имели проблемы с долгосрочными зависимостями</a:t>
            </a:r>
            <a:endParaRPr lang="en-US" sz="15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299" y="533162"/>
            <a:ext cx="7787402" cy="1816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Революция нейросетей и векторных представлений: 2000-2013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896302" y="2640449"/>
            <a:ext cx="22860" cy="3781901"/>
          </a:xfrm>
          <a:prstGeom prst="roundRect">
            <a:avLst>
              <a:gd name="adj" fmla="val 127171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091446" y="2847023"/>
            <a:ext cx="581382" cy="22860"/>
          </a:xfrm>
          <a:prstGeom prst="roundRect">
            <a:avLst>
              <a:gd name="adj" fmla="val 127171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78299" y="2640449"/>
            <a:ext cx="436007" cy="43600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750987" y="2676763"/>
            <a:ext cx="290632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865352" y="2707005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2001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865352" y="3125986"/>
            <a:ext cx="6600349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Bengio и команда представили первые нейронные сети для языкового моделирования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91446" y="4340185"/>
            <a:ext cx="581382" cy="22860"/>
          </a:xfrm>
          <a:prstGeom prst="roundRect">
            <a:avLst>
              <a:gd name="adj" fmla="val 127171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78299" y="4133612"/>
            <a:ext cx="436007" cy="43600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750987" y="4169926"/>
            <a:ext cx="290632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865352" y="4200168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2006-2012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865352" y="4619149"/>
            <a:ext cx="6600349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Развитие глубокого обучения и многослойных нейронных сетей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91446" y="5523309"/>
            <a:ext cx="581382" cy="22860"/>
          </a:xfrm>
          <a:prstGeom prst="roundRect">
            <a:avLst>
              <a:gd name="adj" fmla="val 127171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78299" y="5316736"/>
            <a:ext cx="436007" cy="43600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750987" y="5353050"/>
            <a:ext cx="290632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865352" y="5383292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2013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865352" y="5802273"/>
            <a:ext cx="6600349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Mikolov и Google создали Word2Vec — прорыв в векторных представлениях слов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968931" y="6858357"/>
            <a:ext cx="7496770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Word2Vec позволил компьютерам понимать семантические отношения между словами: "король" - "мужчина" + "женщина" = "королева"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78299" y="6640354"/>
            <a:ext cx="22860" cy="1056084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Архитектура Seq2Seq и внимание: 2014-2017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98" y="2340293"/>
            <a:ext cx="1114425" cy="1997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3808" y="256317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2014: Seq2Seq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03808" y="3045143"/>
            <a:ext cx="6246495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предложил модель энкодер-декодер для машинного перевода, революционизировав обработку последовательностей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498" y="4337804"/>
            <a:ext cx="1114425" cy="1640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3808" y="4560689"/>
            <a:ext cx="356520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2017: Механизм внимания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03808" y="5042654"/>
            <a:ext cx="62464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Введение attention mechanism позволило моделям фокусироваться на релевантных частях входного текста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498" y="5978723"/>
            <a:ext cx="1114425" cy="16409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3808" y="620160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03808" y="6683573"/>
            <a:ext cx="62464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Значительное улучшение качества машинного перевода и генерации текста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271" y="675680"/>
            <a:ext cx="7610713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Прорыв 2017 года: трансформеры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1271" y="1522928"/>
            <a:ext cx="3839170" cy="2431733"/>
          </a:xfrm>
          <a:prstGeom prst="roundRect">
            <a:avLst>
              <a:gd name="adj" fmla="val 1130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824389" y="1706047"/>
            <a:ext cx="549593" cy="549593"/>
          </a:xfrm>
          <a:prstGeom prst="roundRect">
            <a:avLst>
              <a:gd name="adj" fmla="val 16636103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79" y="1826300"/>
            <a:ext cx="247293" cy="3090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4389" y="2438757"/>
            <a:ext cx="3443168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«Attention Is All You Need»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24389" y="2892147"/>
            <a:ext cx="347293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Революционная статья Васвани и соавторов представила архитектуру трансформера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663559" y="1522928"/>
            <a:ext cx="3839170" cy="2431733"/>
          </a:xfrm>
          <a:prstGeom prst="roundRect">
            <a:avLst>
              <a:gd name="adj" fmla="val 1130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4846677" y="1706047"/>
            <a:ext cx="549593" cy="549593"/>
          </a:xfrm>
          <a:prstGeom prst="roundRect">
            <a:avLst>
              <a:gd name="adj" fmla="val 16636103"/>
            </a:avLst>
          </a:prstGeom>
          <a:solidFill>
            <a:srgbClr val="FFBC8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68" y="1826300"/>
            <a:ext cx="247293" cy="30908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46677" y="2438757"/>
            <a:ext cx="2748320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Самовнимание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846677" y="2892147"/>
            <a:ext cx="347293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Механизм self-attention заменил рекуррентные сети, позволив параллельную обработку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41271" y="4137779"/>
            <a:ext cx="7861459" cy="2138601"/>
          </a:xfrm>
          <a:prstGeom prst="roundRect">
            <a:avLst>
              <a:gd name="adj" fmla="val 1285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824389" y="4320897"/>
            <a:ext cx="549593" cy="549593"/>
          </a:xfrm>
          <a:prstGeom prst="roundRect">
            <a:avLst>
              <a:gd name="adj" fmla="val 16636103"/>
            </a:avLst>
          </a:prstGeom>
          <a:solidFill>
            <a:srgbClr val="FFBC8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79" y="4441150"/>
            <a:ext cx="247293" cy="30908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4389" y="5053608"/>
            <a:ext cx="2748320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Основа будущего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824389" y="5506998"/>
            <a:ext cx="749522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Трансформеры стали фундаментом для всех современных больших языковых моделей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41271" y="6482477"/>
            <a:ext cx="7861459" cy="1071443"/>
          </a:xfrm>
          <a:prstGeom prst="roundRect">
            <a:avLst>
              <a:gd name="adj" fmla="val 2565"/>
            </a:avLst>
          </a:prstGeom>
          <a:solidFill>
            <a:srgbClr val="4D1F00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89" y="6756797"/>
            <a:ext cx="228957" cy="18311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236464" y="6711315"/>
            <a:ext cx="7083147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Ключевое преимущество:</a:t>
            </a: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способность обрабатывать длинные последовательности без потери информации</a:t>
            </a:r>
            <a:endParaRPr lang="en-US" sz="140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10720983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BERT и двунаправленное понимание: 2018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39979"/>
            <a:ext cx="5482471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Bidirectional Encoder Representations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27234" y="2337316"/>
            <a:ext cx="7702748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представил BERT — первую модель, обученную понимать контекст слова с обеих сторон одновременно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7234" y="3209925"/>
            <a:ext cx="303621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особенности: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7234" y="3742253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Двунаправленное обучение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7234" y="4147304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Предобученная модель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7234" y="4552355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Fine-tuning для конкретных задач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7234" y="5092541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Применение: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27234" y="5624870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Поисковые системы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7234" y="6029920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Классификация текста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7234" y="6434971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Ответы на вопросы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70" y="1765935"/>
            <a:ext cx="4966097" cy="496609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944570" y="6965752"/>
            <a:ext cx="4966097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Ограничение: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BERT — encoder-only модель, не предназначенная для генерации длинных текстов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31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09" y="2651165"/>
            <a:ext cx="9663351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Появление GPT: генеративные трансформеры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869156" y="3889772"/>
            <a:ext cx="6359009" cy="173831"/>
          </a:xfrm>
          <a:prstGeom prst="roundRect">
            <a:avLst>
              <a:gd name="adj" fmla="val 15002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608409" y="3715941"/>
            <a:ext cx="521494" cy="521494"/>
          </a:xfrm>
          <a:prstGeom prst="roundRect">
            <a:avLst>
              <a:gd name="adj" fmla="val 87671"/>
            </a:avLst>
          </a:prstGeom>
          <a:solidFill>
            <a:srgbClr val="484B5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83" y="3813810"/>
            <a:ext cx="260747" cy="325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2241" y="4411266"/>
            <a:ext cx="217312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GPT-1 (2018)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82241" y="4787146"/>
            <a:ext cx="6272213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 представил первую большую генеративную модель с decoder-only архитектурой. 117 миллионов параметров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662863" y="3629025"/>
            <a:ext cx="6359009" cy="173831"/>
          </a:xfrm>
          <a:prstGeom prst="roundRect">
            <a:avLst>
              <a:gd name="adj" fmla="val 15002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7402116" y="3455194"/>
            <a:ext cx="521494" cy="521494"/>
          </a:xfrm>
          <a:prstGeom prst="roundRect">
            <a:avLst>
              <a:gd name="adj" fmla="val 87671"/>
            </a:avLst>
          </a:prstGeom>
          <a:solidFill>
            <a:srgbClr val="484B51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489" y="3553063"/>
            <a:ext cx="260747" cy="3258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5947" y="4150519"/>
            <a:ext cx="217312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GPT-2 (2019)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7575947" y="4526399"/>
            <a:ext cx="6272213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1.5 миллиарда параметров. Модель показала удивительную способность генерировать связный текст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869156" y="6125647"/>
            <a:ext cx="6359009" cy="173831"/>
          </a:xfrm>
          <a:prstGeom prst="roundRect">
            <a:avLst>
              <a:gd name="adj" fmla="val 15002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608409" y="5951815"/>
            <a:ext cx="521494" cy="521494"/>
          </a:xfrm>
          <a:prstGeom prst="roundRect">
            <a:avLst>
              <a:gd name="adj" fmla="val 87671"/>
            </a:avLst>
          </a:prstGeom>
          <a:solidFill>
            <a:srgbClr val="484B51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83" y="6049685"/>
            <a:ext cx="260747" cy="3258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2241" y="6647140"/>
            <a:ext cx="217312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GPT-3 (2020)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782241" y="7023021"/>
            <a:ext cx="6272213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175 миллиардов параметров. Обучена на триллионах токенов, демонстрирует эмерджентные способности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7662863" y="5864900"/>
            <a:ext cx="6359009" cy="173831"/>
          </a:xfrm>
          <a:prstGeom prst="roundRect">
            <a:avLst>
              <a:gd name="adj" fmla="val 15002"/>
            </a:avLst>
          </a:prstGeom>
          <a:solidFill>
            <a:srgbClr val="484B51"/>
          </a:solidFill>
          <a:ln/>
        </p:spPr>
      </p:sp>
      <p:sp>
        <p:nvSpPr>
          <p:cNvPr id="20" name="Shape 14"/>
          <p:cNvSpPr/>
          <p:nvPr/>
        </p:nvSpPr>
        <p:spPr>
          <a:xfrm>
            <a:off x="7402116" y="5691068"/>
            <a:ext cx="521494" cy="521494"/>
          </a:xfrm>
          <a:prstGeom prst="roundRect">
            <a:avLst>
              <a:gd name="adj" fmla="val 87671"/>
            </a:avLst>
          </a:prstGeom>
          <a:solidFill>
            <a:srgbClr val="484B51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489" y="5788938"/>
            <a:ext cx="260747" cy="32587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5947" y="6386393"/>
            <a:ext cx="217312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GPT-4 и далее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7575947" y="6762274"/>
            <a:ext cx="6272213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Мультимодальность, улучшенное рассуждение, творческие способности и решение сложных задач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693" y="461724"/>
            <a:ext cx="12230814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Современный этап: мультизадачность и мультимодальность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2609731" y="2120622"/>
            <a:ext cx="209907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Текст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87693" y="2483644"/>
            <a:ext cx="412111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Генерация, анализ, перевод, резюмирование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620" y="1322189"/>
            <a:ext cx="4709160" cy="470916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86" y="2354223"/>
            <a:ext cx="251222" cy="313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1597" y="2120622"/>
            <a:ext cx="209907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Изображения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921597" y="2483644"/>
            <a:ext cx="412111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Распознавание, создание, редактирование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20" y="1322189"/>
            <a:ext cx="4709160" cy="470916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973" y="2354223"/>
            <a:ext cx="251222" cy="313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21597" y="4601170"/>
            <a:ext cx="209907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Аудио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9921597" y="4964192"/>
            <a:ext cx="412111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Речь, музыка, звуковые эффекты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620" y="1322189"/>
            <a:ext cx="4709160" cy="470916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973" y="4685109"/>
            <a:ext cx="251222" cy="313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609731" y="4601170"/>
            <a:ext cx="209907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Видео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587693" y="4964192"/>
            <a:ext cx="412111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Анализ, генерация, обработка</a:t>
            </a:r>
            <a:endParaRPr lang="en-US" sz="13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0620" y="1322189"/>
            <a:ext cx="4709160" cy="470916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4086" y="4685109"/>
            <a:ext cx="251222" cy="31396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587693" y="6283166"/>
            <a:ext cx="2735580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на индустрии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587693" y="7000994"/>
            <a:ext cx="652272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Чат-боты и виртуальные ассистенты</a:t>
            </a:r>
            <a:endParaRPr lang="en-US" sz="1300" dirty="0"/>
          </a:p>
        </p:txBody>
      </p:sp>
      <p:sp>
        <p:nvSpPr>
          <p:cNvPr id="21" name="Text 11"/>
          <p:cNvSpPr/>
          <p:nvPr/>
        </p:nvSpPr>
        <p:spPr>
          <a:xfrm>
            <a:off x="587693" y="7328297"/>
            <a:ext cx="652272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Автоматизированный перевод</a:t>
            </a:r>
            <a:endParaRPr lang="en-US" sz="1300" dirty="0"/>
          </a:p>
        </p:txBody>
      </p:sp>
      <p:sp>
        <p:nvSpPr>
          <p:cNvPr id="22" name="Text 12"/>
          <p:cNvSpPr/>
          <p:nvPr/>
        </p:nvSpPr>
        <p:spPr>
          <a:xfrm>
            <a:off x="587693" y="7655600"/>
            <a:ext cx="652272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контента</a:t>
            </a:r>
            <a:endParaRPr lang="en-US" sz="1300" dirty="0"/>
          </a:p>
        </p:txBody>
      </p:sp>
      <p:sp>
        <p:nvSpPr>
          <p:cNvPr id="23" name="Text 13"/>
          <p:cNvSpPr/>
          <p:nvPr/>
        </p:nvSpPr>
        <p:spPr>
          <a:xfrm>
            <a:off x="7527608" y="7000994"/>
            <a:ext cx="652272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Помощь в программировании</a:t>
            </a:r>
            <a:endParaRPr lang="en-US" sz="1300" dirty="0"/>
          </a:p>
        </p:txBody>
      </p:sp>
      <p:sp>
        <p:nvSpPr>
          <p:cNvPr id="24" name="Text 14"/>
          <p:cNvSpPr/>
          <p:nvPr/>
        </p:nvSpPr>
        <p:spPr>
          <a:xfrm>
            <a:off x="7527608" y="7328297"/>
            <a:ext cx="652272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Образование и обучение</a:t>
            </a:r>
            <a:endParaRPr lang="en-US" sz="1300" dirty="0"/>
          </a:p>
        </p:txBody>
      </p:sp>
      <p:sp>
        <p:nvSpPr>
          <p:cNvPr id="25" name="Text 15"/>
          <p:cNvSpPr/>
          <p:nvPr/>
        </p:nvSpPr>
        <p:spPr>
          <a:xfrm>
            <a:off x="7527608" y="7655600"/>
            <a:ext cx="652272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Медицинская диагностика</a:t>
            </a:r>
            <a:endParaRPr lang="en-US" sz="130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Microsoft Office PowerPoint</Application>
  <PresentationFormat>Произвольный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Roboto</vt:lpstr>
      <vt:lpstr>IBM Plex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Tempest</cp:lastModifiedBy>
  <cp:revision>2</cp:revision>
  <dcterms:created xsi:type="dcterms:W3CDTF">2025-09-23T16:29:58Z</dcterms:created>
  <dcterms:modified xsi:type="dcterms:W3CDTF">2025-09-23T16:34:15Z</dcterms:modified>
</cp:coreProperties>
</file>